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1707" r:id="rId3"/>
    <p:sldId id="1795" r:id="rId4"/>
    <p:sldId id="1783" r:id="rId5"/>
    <p:sldId id="1784" r:id="rId6"/>
    <p:sldId id="1785" r:id="rId7"/>
    <p:sldId id="1788" r:id="rId8"/>
    <p:sldId id="1789" r:id="rId9"/>
    <p:sldId id="1790" r:id="rId10"/>
    <p:sldId id="1791" r:id="rId11"/>
    <p:sldId id="1792" r:id="rId12"/>
    <p:sldId id="1793" r:id="rId13"/>
    <p:sldId id="1796" r:id="rId14"/>
    <p:sldId id="1797" r:id="rId15"/>
    <p:sldId id="1798" r:id="rId16"/>
    <p:sldId id="1799" r:id="rId17"/>
    <p:sldId id="1800" r:id="rId18"/>
    <p:sldId id="1801" r:id="rId19"/>
    <p:sldId id="1802" r:id="rId20"/>
    <p:sldId id="1803" r:id="rId21"/>
    <p:sldId id="1804" r:id="rId22"/>
    <p:sldId id="1805" r:id="rId23"/>
    <p:sldId id="1806" r:id="rId24"/>
    <p:sldId id="1807" r:id="rId25"/>
    <p:sldId id="1808" r:id="rId26"/>
    <p:sldId id="1809" r:id="rId27"/>
    <p:sldId id="1810" r:id="rId28"/>
    <p:sldId id="1811" r:id="rId29"/>
    <p:sldId id="1812" r:id="rId30"/>
    <p:sldId id="1827" r:id="rId31"/>
    <p:sldId id="1813" r:id="rId32"/>
    <p:sldId id="1814" r:id="rId33"/>
    <p:sldId id="1815" r:id="rId34"/>
    <p:sldId id="1816" r:id="rId35"/>
    <p:sldId id="1817" r:id="rId36"/>
    <p:sldId id="1818" r:id="rId37"/>
    <p:sldId id="1819" r:id="rId38"/>
    <p:sldId id="1820" r:id="rId39"/>
    <p:sldId id="1821" r:id="rId40"/>
    <p:sldId id="1822" r:id="rId41"/>
    <p:sldId id="1823" r:id="rId42"/>
    <p:sldId id="1824" r:id="rId43"/>
    <p:sldId id="1825" r:id="rId44"/>
    <p:sldId id="1826" r:id="rId45"/>
    <p:sldId id="26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9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3/30/19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3/30/19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5933017" y="6535738"/>
            <a:ext cx="319616" cy="2286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/>
            </a:lvl1pPr>
          </a:lstStyle>
          <a:p>
            <a:pPr>
              <a:defRPr/>
            </a:pPr>
            <a:fld id="{94EC9541-9D4F-C54B-ABB2-11AFA241CC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637021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emf"/><Relationship Id="rId5" Type="http://schemas.openxmlformats.org/officeDocument/2006/relationships/image" Target="../media/image62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语言</a:t>
            </a:r>
            <a:r>
              <a:rPr lang="zh-CN" altLang="en-US" smtClean="0"/>
              <a:t>模型和文本分类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442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1443" name="Shape 209"/>
          <p:cNvSpPr>
            <a:spLocks noChangeArrowheads="1"/>
          </p:cNvSpPr>
          <p:nvPr/>
        </p:nvSpPr>
        <p:spPr bwMode="auto">
          <a:xfrm>
            <a:off x="406400" y="1448028"/>
            <a:ext cx="3111425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给定一列词向量</a:t>
            </a: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每一个步骤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144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393D454-DD26-2346-9113-435438AF18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124201"/>
            <a:ext cx="355049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84" y="2286001"/>
            <a:ext cx="5514984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48" y="1511300"/>
            <a:ext cx="481188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79" y="3721100"/>
            <a:ext cx="528938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0842" y="5022660"/>
            <a:ext cx="508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h_t</a:t>
            </a:r>
            <a:r>
              <a:rPr lang="en-US" altLang="zh-CN" dirty="0" smtClean="0"/>
              <a:t>: 300 dim</a:t>
            </a:r>
          </a:p>
          <a:p>
            <a:r>
              <a:rPr lang="en-US" altLang="zh-CN" dirty="0" smtClean="0"/>
              <a:t>\hat{</a:t>
            </a:r>
            <a:r>
              <a:rPr lang="zh-CN" altLang="zh-CN" dirty="0" smtClean="0"/>
              <a:t>y</a:t>
            </a:r>
            <a:r>
              <a:rPr lang="en-US" altLang="zh-CN" dirty="0" smtClean="0"/>
              <a:t>_t}: 50000 dim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989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466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2467" name="Shape 209"/>
          <p:cNvSpPr>
            <a:spLocks noChangeArrowheads="1"/>
          </p:cNvSpPr>
          <p:nvPr/>
        </p:nvSpPr>
        <p:spPr bwMode="auto">
          <a:xfrm>
            <a:off x="406400" y="1663809"/>
            <a:ext cx="5368453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h</a:t>
            </a:r>
            <a:r>
              <a:rPr lang="en-US" altLang="zh-CN" sz="2800" baseline="-250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一般就是一个全部为</a:t>
            </a:r>
            <a:r>
              <a:rPr lang="en-US" altLang="zh-CN" sz="28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的向量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246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9D8BF39-2CCD-5E4E-9820-FE96E140DED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3124201"/>
            <a:ext cx="385825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42" y="2362201"/>
            <a:ext cx="8606486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6197600" y="3505200"/>
            <a:ext cx="477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 dirty="0"/>
              <a:t>x</a:t>
            </a:r>
            <a:r>
              <a:rPr lang="en-US" altLang="zh-CN" sz="1800" baseline="30000" dirty="0"/>
              <a:t>(t)</a:t>
            </a:r>
            <a:r>
              <a:rPr lang="zh-CN" altLang="en-US" sz="1800" dirty="0"/>
              <a:t>是输入的词向量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58352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490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26628" name="Shape 209"/>
          <p:cNvSpPr>
            <a:spLocks noChangeArrowheads="1"/>
          </p:cNvSpPr>
          <p:nvPr/>
        </p:nvSpPr>
        <p:spPr bwMode="auto">
          <a:xfrm>
            <a:off x="508000" y="1600211"/>
            <a:ext cx="6791920" cy="265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如何训练？</a:t>
            </a:r>
            <a:r>
              <a:rPr lang="en-US" altLang="zh-CN" sz="2800" dirty="0">
                <a:solidFill>
                  <a:srgbClr val="0433FF"/>
                </a:solidFill>
              </a:rPr>
              <a:t>Cross Entropy</a:t>
            </a:r>
            <a:r>
              <a:rPr lang="zh-CN" altLang="en-US" sz="2800" dirty="0">
                <a:solidFill>
                  <a:srgbClr val="0433FF"/>
                </a:solidFill>
              </a:rPr>
              <a:t>损失函数</a:t>
            </a: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随机梯度下降</a:t>
            </a:r>
            <a:r>
              <a:rPr lang="en-US" altLang="zh-CN" sz="2800" dirty="0">
                <a:solidFill>
                  <a:srgbClr val="0433FF"/>
                </a:solidFill>
              </a:rPr>
              <a:t> </a:t>
            </a:r>
            <a:r>
              <a:rPr lang="en-US" altLang="zh-CN" sz="2800" dirty="0" smtClean="0">
                <a:solidFill>
                  <a:srgbClr val="0433FF"/>
                </a:solidFill>
              </a:rPr>
              <a:t>SGD, </a:t>
            </a:r>
            <a:r>
              <a:rPr lang="en-US" altLang="zh-CN" sz="2800" dirty="0" smtClean="0">
                <a:solidFill>
                  <a:srgbClr val="0433FF"/>
                </a:solidFill>
              </a:rPr>
              <a:t>ADAM, RMSPROP</a:t>
            </a:r>
            <a:endParaRPr lang="en-US" altLang="zh-CN" sz="2800" dirty="0">
              <a:solidFill>
                <a:srgbClr val="0433FF"/>
              </a:solidFill>
            </a:endParaRPr>
          </a:p>
        </p:txBody>
      </p:sp>
      <p:sp>
        <p:nvSpPr>
          <p:cNvPr id="6349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629FE2E-ACF9-2D44-89CF-332829E880A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34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63" y="2057400"/>
            <a:ext cx="619047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74" y="4648200"/>
            <a:ext cx="4958793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6" y="4876800"/>
            <a:ext cx="31668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534987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150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1507" name="Shape 180"/>
          <p:cNvSpPr>
            <a:spLocks noChangeArrowheads="1"/>
          </p:cNvSpPr>
          <p:nvPr/>
        </p:nvSpPr>
        <p:spPr bwMode="auto">
          <a:xfrm>
            <a:off x="203200" y="1511301"/>
            <a:ext cx="114808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梯度消失和爆炸问题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根据反向传播（链式法则），梯度会不断相乘，很容易梯度消失或者爆炸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150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5142FB9-6B3A-C449-AB7D-417124B0027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150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057401"/>
            <a:ext cx="59944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759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03E4468-8778-FA4A-B7BE-137C809EE4B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295401"/>
            <a:ext cx="8708189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53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253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5181600"/>
            <a:ext cx="5080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6807200" y="32004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48768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30480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9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EBF4585-539D-8849-85F1-5F79142ACDC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555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92749"/>
            <a:ext cx="8338310" cy="202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1"/>
            <a:ext cx="6197822" cy="298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0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7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4579" name="Shape 180"/>
          <p:cNvSpPr>
            <a:spLocks noChangeArrowheads="1"/>
          </p:cNvSpPr>
          <p:nvPr/>
        </p:nvSpPr>
        <p:spPr bwMode="auto">
          <a:xfrm>
            <a:off x="304800" y="1371600"/>
            <a:ext cx="11480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梯度爆炸：</a:t>
            </a:r>
            <a:r>
              <a:rPr lang="en-US" altLang="zh-CN" sz="2800">
                <a:solidFill>
                  <a:srgbClr val="0433FF"/>
                </a:solidFill>
              </a:rPr>
              <a:t>Gradient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Clipping</a:t>
            </a:r>
          </a:p>
        </p:txBody>
      </p:sp>
      <p:sp>
        <p:nvSpPr>
          <p:cNvPr id="2458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8EE89D9-35FF-D241-9B61-4EFFA4ECE3F6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458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05001"/>
            <a:ext cx="70104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Shape 180"/>
          <p:cNvSpPr>
            <a:spLocks noChangeArrowheads="1"/>
          </p:cNvSpPr>
          <p:nvPr/>
        </p:nvSpPr>
        <p:spPr bwMode="auto">
          <a:xfrm>
            <a:off x="304800" y="3962400"/>
            <a:ext cx="11480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深度神经网络都有这个问题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改进模型，使用</a:t>
            </a:r>
            <a:r>
              <a:rPr lang="en-US" altLang="zh-CN" sz="2800">
                <a:solidFill>
                  <a:srgbClr val="0433FF"/>
                </a:solidFill>
              </a:rPr>
              <a:t>ReLu</a:t>
            </a:r>
            <a:r>
              <a:rPr lang="zh-CN" sz="2800">
                <a:solidFill>
                  <a:srgbClr val="0433FF"/>
                </a:solidFill>
              </a:rPr>
              <a:t>(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=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max(0,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9606066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5603" name="Shape 180"/>
          <p:cNvSpPr>
            <a:spLocks noChangeArrowheads="1"/>
          </p:cNvSpPr>
          <p:nvPr/>
        </p:nvSpPr>
        <p:spPr bwMode="auto">
          <a:xfrm>
            <a:off x="304800" y="2120900"/>
            <a:ext cx="114808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长期依赖问题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距离当前节点较远的信息不容易被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保留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560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F97AE6D0-1789-0B41-9D4D-331DD909AC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352799"/>
            <a:ext cx="9902626" cy="84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044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662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6627" name="Shape 180"/>
          <p:cNvSpPr>
            <a:spLocks noChangeArrowheads="1"/>
          </p:cNvSpPr>
          <p:nvPr/>
        </p:nvSpPr>
        <p:spPr bwMode="auto">
          <a:xfrm>
            <a:off x="304800" y="1905228"/>
            <a:ext cx="11480800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LSTM</a:t>
            </a:r>
            <a:r>
              <a:rPr lang="zh-CN" altLang="en-US" sz="2800">
                <a:solidFill>
                  <a:srgbClr val="0433FF"/>
                </a:solidFill>
              </a:rPr>
              <a:t>是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的一种，大体结构几乎一样。区别是？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它的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记忆细胞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zh-CN" altLang="en-US" sz="2800">
                <a:solidFill>
                  <a:srgbClr val="0433FF"/>
                </a:solidFill>
              </a:rPr>
              <a:t>改造过。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该记的信息会一直传递，不该记的会被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门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en-US" sz="2800">
                <a:solidFill>
                  <a:srgbClr val="0433FF"/>
                </a:solidFill>
              </a:rPr>
              <a:t>截断。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662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F547E9C-C4F4-EA41-9F62-0CBC68DDE3B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8434570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765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RNN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765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F608CE1-C0DC-EA40-B723-D594D44787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1" y="1638301"/>
            <a:ext cx="11093589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892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2354690"/>
            <a:chOff x="669926" y="1169733"/>
            <a:chExt cx="10850559" cy="235469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5822193" y="1309551"/>
              <a:ext cx="6383" cy="22148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/>
                <a:t>语言模型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en-US" sz="2400" dirty="0" smtClean="0"/>
                <a:t>文本</a:t>
              </a:r>
              <a:r>
                <a:rPr lang="zh-CN" altLang="en-US" sz="2400" dirty="0" smtClean="0"/>
                <a:t>分类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867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LSTM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86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A35F52F-C5B6-164D-9A4F-B9BD3A93CC8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7" y="1251284"/>
            <a:ext cx="9857873" cy="47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4250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969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96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C8841BF-B22A-C844-A868-D88CE6D2F5A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070029"/>
            <a:ext cx="10090484" cy="456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079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072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072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4CFFEB9-3F0A-7C46-973D-7C497F5F0AD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072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310285"/>
            <a:ext cx="9681411" cy="441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10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74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174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DB13F6A-0602-9144-87D0-BE923419F26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046879"/>
            <a:ext cx="10181388" cy="471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5331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277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277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EBF12CE-58C4-BB47-9EB4-393AB827FC7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981375"/>
            <a:ext cx="9935410" cy="522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889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379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379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AB7A128-8FB7-6248-8E4F-5C968D8800C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03604"/>
            <a:ext cx="9023683" cy="489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9531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481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481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ABD16C9-9671-9D4F-B83A-784CE382B42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6" y="906554"/>
            <a:ext cx="9392653" cy="509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792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584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584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B7A68F1-E2EE-B647-83C9-D4D7BF29B06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584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1676399"/>
            <a:ext cx="7560026" cy="36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7915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686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686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7523C00-859F-574A-87ED-AC6E7E16E7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1455738"/>
            <a:ext cx="7387388" cy="412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2619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789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Gated Recurrent Unit</a:t>
            </a:r>
          </a:p>
        </p:txBody>
      </p:sp>
      <p:sp>
        <p:nvSpPr>
          <p:cNvPr id="3789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4E1C114-ECC1-DF48-B85C-1619244EE2B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06" y="904037"/>
            <a:ext cx="8265068" cy="473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2689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文本分类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993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文本分类</a:t>
            </a:r>
            <a:endParaRPr lang="en-US" altLang="zh-CN" sz="3600"/>
          </a:p>
        </p:txBody>
      </p:sp>
      <p:sp>
        <p:nvSpPr>
          <p:cNvPr id="39939" name="Shape 180"/>
          <p:cNvSpPr>
            <a:spLocks noChangeArrowheads="1"/>
          </p:cNvSpPr>
          <p:nvPr/>
        </p:nvSpPr>
        <p:spPr bwMode="auto">
          <a:xfrm>
            <a:off x="203201" y="1524348"/>
            <a:ext cx="5496694" cy="222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一个最基本且很有用的</a:t>
            </a:r>
            <a:r>
              <a:rPr lang="en-US" altLang="zh-CN" sz="2800">
                <a:solidFill>
                  <a:srgbClr val="0433FF"/>
                </a:solidFill>
              </a:rPr>
              <a:t>NLP</a:t>
            </a:r>
            <a:r>
              <a:rPr lang="zh-CN" altLang="en-US" sz="2800">
                <a:solidFill>
                  <a:srgbClr val="0433FF"/>
                </a:solidFill>
              </a:rPr>
              <a:t>应用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识别垃圾邮件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情感分类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主题分类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。。。</a:t>
            </a:r>
          </a:p>
        </p:txBody>
      </p:sp>
      <p:sp>
        <p:nvSpPr>
          <p:cNvPr id="3994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37F19B2F-C798-FC44-A2C8-6054796ACA2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63100527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096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文本分类</a:t>
            </a:r>
            <a:endParaRPr lang="en-US" altLang="zh-CN" sz="3600"/>
          </a:p>
        </p:txBody>
      </p:sp>
      <p:sp>
        <p:nvSpPr>
          <p:cNvPr id="40963" name="Shape 180"/>
          <p:cNvSpPr>
            <a:spLocks noChangeArrowheads="1"/>
          </p:cNvSpPr>
          <p:nvPr/>
        </p:nvSpPr>
        <p:spPr bwMode="auto">
          <a:xfrm>
            <a:off x="203200" y="1739793"/>
            <a:ext cx="1957263" cy="17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分类问题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模型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预测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学习</a:t>
            </a:r>
          </a:p>
        </p:txBody>
      </p:sp>
      <p:sp>
        <p:nvSpPr>
          <p:cNvPr id="4096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F3E2B8F-6F4D-784C-B89B-2FAB08049A91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3160288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198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文本分类</a:t>
            </a:r>
            <a:endParaRPr lang="en-US" altLang="zh-CN" sz="3600"/>
          </a:p>
        </p:txBody>
      </p:sp>
      <p:sp>
        <p:nvSpPr>
          <p:cNvPr id="41987" name="Shape 180"/>
          <p:cNvSpPr>
            <a:spLocks noChangeArrowheads="1"/>
          </p:cNvSpPr>
          <p:nvPr/>
        </p:nvSpPr>
        <p:spPr bwMode="auto">
          <a:xfrm>
            <a:off x="203200" y="2169885"/>
            <a:ext cx="10363200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模型：分类器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分类器是一个函数</a:t>
            </a:r>
            <a:r>
              <a:rPr lang="en-US" altLang="zh-CN" sz="2800">
                <a:solidFill>
                  <a:srgbClr val="0433FF"/>
                </a:solidFill>
              </a:rPr>
              <a:t>f</a:t>
            </a:r>
            <a:r>
              <a:rPr lang="zh-CN" altLang="en-US" sz="2800">
                <a:solidFill>
                  <a:srgbClr val="0433FF"/>
                </a:solidFill>
              </a:rPr>
              <a:t>，这个函数拿到输入</a:t>
            </a:r>
            <a:r>
              <a:rPr lang="en-US" altLang="zh-CN" sz="2800">
                <a:solidFill>
                  <a:srgbClr val="0433FF"/>
                </a:solidFill>
              </a:rPr>
              <a:t>x</a:t>
            </a:r>
            <a:r>
              <a:rPr lang="zh-CN" altLang="en-US" sz="2800">
                <a:solidFill>
                  <a:srgbClr val="0433FF"/>
                </a:solidFill>
              </a:rPr>
              <a:t>然后输出类别</a:t>
            </a:r>
            <a:r>
              <a:rPr lang="en-US" altLang="zh-CN" sz="2800">
                <a:solidFill>
                  <a:srgbClr val="0433FF"/>
                </a:solidFill>
              </a:rPr>
              <a:t>y</a:t>
            </a:r>
            <a:r>
              <a:rPr lang="zh-CN" altLang="en-US" sz="2800">
                <a:solidFill>
                  <a:srgbClr val="0433FF"/>
                </a:solidFill>
              </a:rPr>
              <a:t>。</a:t>
            </a:r>
          </a:p>
        </p:txBody>
      </p:sp>
      <p:sp>
        <p:nvSpPr>
          <p:cNvPr id="4198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15E108B-B869-E447-BA05-45676A94B43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8411041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3055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AD834FD-23C9-004D-878C-1F45C6A84F4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51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3011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文本分类</a:t>
            </a:r>
            <a:endParaRPr lang="en-US" altLang="zh-CN" sz="3600"/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95" y="1600200"/>
            <a:ext cx="667173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6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3055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39F7D99A-4AC3-2F42-9104-24FC6C6630D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44034" name="內容版面配置區 2"/>
          <p:cNvSpPr txBox="1">
            <a:spLocks/>
          </p:cNvSpPr>
          <p:nvPr/>
        </p:nvSpPr>
        <p:spPr bwMode="auto">
          <a:xfrm>
            <a:off x="609600" y="1219201"/>
            <a:ext cx="109728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charset="0"/>
              <a:buChar char="o"/>
            </a:pPr>
            <a:r>
              <a:rPr kumimoji="1" lang="zh-CN" altLang="en-US" sz="3000"/>
              <a:t>情感分类</a:t>
            </a:r>
            <a:endParaRPr kumimoji="1" lang="zh-TW" altLang="en-US" sz="3000"/>
          </a:p>
        </p:txBody>
      </p:sp>
      <p:sp>
        <p:nvSpPr>
          <p:cNvPr id="6" name="矩形 17"/>
          <p:cNvSpPr/>
          <p:nvPr/>
        </p:nvSpPr>
        <p:spPr>
          <a:xfrm>
            <a:off x="1672167" y="4364038"/>
            <a:ext cx="615951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7" name="矩形 18"/>
          <p:cNvSpPr/>
          <p:nvPr/>
        </p:nvSpPr>
        <p:spPr>
          <a:xfrm>
            <a:off x="2950633" y="4364038"/>
            <a:ext cx="620184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8" name="矩形 19"/>
          <p:cNvSpPr/>
          <p:nvPr/>
        </p:nvSpPr>
        <p:spPr>
          <a:xfrm>
            <a:off x="7033685" y="4367213"/>
            <a:ext cx="620183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9" name="矩形 20"/>
          <p:cNvSpPr/>
          <p:nvPr/>
        </p:nvSpPr>
        <p:spPr>
          <a:xfrm>
            <a:off x="8318500" y="4367213"/>
            <a:ext cx="620184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0" name="矩形 21"/>
          <p:cNvSpPr/>
          <p:nvPr/>
        </p:nvSpPr>
        <p:spPr>
          <a:xfrm>
            <a:off x="9601200" y="4367213"/>
            <a:ext cx="620184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cxnSp>
        <p:nvCxnSpPr>
          <p:cNvPr id="11" name="直線單箭頭接點 33"/>
          <p:cNvCxnSpPr>
            <a:cxnSpLocks/>
            <a:endCxn id="40" idx="3"/>
          </p:cNvCxnSpPr>
          <p:nvPr/>
        </p:nvCxnSpPr>
        <p:spPr>
          <a:xfrm flipH="1" flipV="1">
            <a:off x="6096000" y="3205164"/>
            <a:ext cx="3801533" cy="1152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單箭頭接點 34"/>
          <p:cNvCxnSpPr>
            <a:endCxn id="7" idx="1"/>
          </p:cNvCxnSpPr>
          <p:nvPr/>
        </p:nvCxnSpPr>
        <p:spPr>
          <a:xfrm>
            <a:off x="2313518" y="4814888"/>
            <a:ext cx="6371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單箭頭接點 35"/>
          <p:cNvCxnSpPr/>
          <p:nvPr/>
        </p:nvCxnSpPr>
        <p:spPr>
          <a:xfrm>
            <a:off x="3579285" y="4818063"/>
            <a:ext cx="63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單箭頭接點 36"/>
          <p:cNvCxnSpPr/>
          <p:nvPr/>
        </p:nvCxnSpPr>
        <p:spPr>
          <a:xfrm>
            <a:off x="7668685" y="4822825"/>
            <a:ext cx="63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單箭頭接點 37"/>
          <p:cNvCxnSpPr/>
          <p:nvPr/>
        </p:nvCxnSpPr>
        <p:spPr>
          <a:xfrm>
            <a:off x="8936568" y="4826000"/>
            <a:ext cx="63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單箭頭接點 38"/>
          <p:cNvCxnSpPr/>
          <p:nvPr/>
        </p:nvCxnSpPr>
        <p:spPr>
          <a:xfrm>
            <a:off x="6396567" y="4818063"/>
            <a:ext cx="637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單箭頭接點 39"/>
          <p:cNvCxnSpPr/>
          <p:nvPr/>
        </p:nvCxnSpPr>
        <p:spPr>
          <a:xfrm flipV="1">
            <a:off x="2008717" y="5264150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單箭頭接點 40"/>
          <p:cNvCxnSpPr/>
          <p:nvPr/>
        </p:nvCxnSpPr>
        <p:spPr>
          <a:xfrm flipV="1">
            <a:off x="3282951" y="5264150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文字方塊 41"/>
          <p:cNvSpPr txBox="1"/>
          <p:nvPr/>
        </p:nvSpPr>
        <p:spPr>
          <a:xfrm>
            <a:off x="5209117" y="4473575"/>
            <a:ext cx="1471083" cy="5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800" dirty="0">
                <a:solidFill>
                  <a:srgbClr val="00B050"/>
                </a:solidFill>
              </a:rPr>
              <a:t>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20" name="直線單箭頭接點 42"/>
          <p:cNvCxnSpPr/>
          <p:nvPr/>
        </p:nvCxnSpPr>
        <p:spPr>
          <a:xfrm flipV="1">
            <a:off x="7355417" y="5264150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單箭頭接點 43"/>
          <p:cNvCxnSpPr/>
          <p:nvPr/>
        </p:nvCxnSpPr>
        <p:spPr>
          <a:xfrm flipV="1">
            <a:off x="8650817" y="5264150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單箭頭接點 44"/>
          <p:cNvCxnSpPr/>
          <p:nvPr/>
        </p:nvCxnSpPr>
        <p:spPr>
          <a:xfrm flipV="1">
            <a:off x="9937751" y="5264150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052" name="矩形 45"/>
          <p:cNvSpPr>
            <a:spLocks noChangeArrowheads="1"/>
          </p:cNvSpPr>
          <p:nvPr/>
        </p:nvSpPr>
        <p:spPr bwMode="auto">
          <a:xfrm>
            <a:off x="1672167" y="5580064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/>
              <a:t>我</a:t>
            </a:r>
            <a:endParaRPr lang="en-US" altLang="zh-TW" sz="2400"/>
          </a:p>
        </p:txBody>
      </p:sp>
      <p:sp>
        <p:nvSpPr>
          <p:cNvPr id="24" name="矩形 46"/>
          <p:cNvSpPr/>
          <p:nvPr/>
        </p:nvSpPr>
        <p:spPr>
          <a:xfrm>
            <a:off x="4262967" y="4367213"/>
            <a:ext cx="620184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cxnSp>
        <p:nvCxnSpPr>
          <p:cNvPr id="25" name="直線單箭頭接點 47"/>
          <p:cNvCxnSpPr/>
          <p:nvPr/>
        </p:nvCxnSpPr>
        <p:spPr>
          <a:xfrm>
            <a:off x="4891618" y="4819650"/>
            <a:ext cx="63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48"/>
          <p:cNvCxnSpPr/>
          <p:nvPr/>
        </p:nvCxnSpPr>
        <p:spPr>
          <a:xfrm flipV="1">
            <a:off x="4593167" y="5267325"/>
            <a:ext cx="0" cy="31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056" name="矩形 49"/>
          <p:cNvSpPr>
            <a:spLocks noChangeArrowheads="1"/>
          </p:cNvSpPr>
          <p:nvPr/>
        </p:nvSpPr>
        <p:spPr bwMode="auto">
          <a:xfrm>
            <a:off x="2952751" y="5565776"/>
            <a:ext cx="65616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觉</a:t>
            </a:r>
            <a:endParaRPr lang="en-US" altLang="zh-TW" sz="2400"/>
          </a:p>
        </p:txBody>
      </p:sp>
      <p:sp>
        <p:nvSpPr>
          <p:cNvPr id="44057" name="矩形 50"/>
          <p:cNvSpPr>
            <a:spLocks noChangeArrowheads="1"/>
          </p:cNvSpPr>
          <p:nvPr/>
        </p:nvSpPr>
        <p:spPr bwMode="auto">
          <a:xfrm>
            <a:off x="7033684" y="56181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/>
              <a:t>太</a:t>
            </a:r>
            <a:endParaRPr lang="en-US" altLang="zh-TW" sz="2400"/>
          </a:p>
        </p:txBody>
      </p:sp>
      <p:sp>
        <p:nvSpPr>
          <p:cNvPr id="44058" name="矩形 51"/>
          <p:cNvSpPr>
            <a:spLocks noChangeArrowheads="1"/>
          </p:cNvSpPr>
          <p:nvPr/>
        </p:nvSpPr>
        <p:spPr bwMode="auto">
          <a:xfrm>
            <a:off x="4265085" y="558958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/>
              <a:t>得</a:t>
            </a:r>
            <a:endParaRPr lang="en-US" altLang="zh-TW" sz="2400"/>
          </a:p>
        </p:txBody>
      </p:sp>
      <p:sp>
        <p:nvSpPr>
          <p:cNvPr id="44059" name="矩形 52"/>
          <p:cNvSpPr>
            <a:spLocks noChangeArrowheads="1"/>
          </p:cNvSpPr>
          <p:nvPr/>
        </p:nvSpPr>
        <p:spPr bwMode="auto">
          <a:xfrm>
            <a:off x="8326967" y="5622926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/>
              <a:t>好</a:t>
            </a:r>
            <a:endParaRPr lang="en-US" altLang="zh-TW" sz="2400"/>
          </a:p>
        </p:txBody>
      </p:sp>
      <p:sp>
        <p:nvSpPr>
          <p:cNvPr id="44060" name="矩形 53"/>
          <p:cNvSpPr>
            <a:spLocks noChangeArrowheads="1"/>
          </p:cNvSpPr>
          <p:nvPr/>
        </p:nvSpPr>
        <p:spPr bwMode="auto">
          <a:xfrm>
            <a:off x="9626601" y="5599114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/>
              <a:t>了</a:t>
            </a:r>
            <a:endParaRPr lang="en-US" altLang="zh-TW" sz="2400"/>
          </a:p>
        </p:txBody>
      </p:sp>
      <p:sp>
        <p:nvSpPr>
          <p:cNvPr id="32" name="摺角紙張 63"/>
          <p:cNvSpPr/>
          <p:nvPr/>
        </p:nvSpPr>
        <p:spPr>
          <a:xfrm>
            <a:off x="3680884" y="1252538"/>
            <a:ext cx="2438400" cy="8890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带着愉悦的心情</a:t>
            </a:r>
            <a:r>
              <a:rPr lang="zh-TW" altLang="en-US" dirty="0"/>
              <a:t>看了</a:t>
            </a:r>
            <a:r>
              <a:rPr lang="zh-CN" altLang="en-US" dirty="0"/>
              <a:t>这部电影</a:t>
            </a:r>
            <a:endParaRPr lang="zh-TW" altLang="en-US" dirty="0"/>
          </a:p>
        </p:txBody>
      </p:sp>
      <p:sp>
        <p:nvSpPr>
          <p:cNvPr id="33" name="摺角紙張 64"/>
          <p:cNvSpPr/>
          <p:nvPr/>
        </p:nvSpPr>
        <p:spPr>
          <a:xfrm>
            <a:off x="6472767" y="1270000"/>
            <a:ext cx="2438400" cy="8890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这部电影</a:t>
            </a:r>
            <a:r>
              <a:rPr lang="zh-TW" altLang="en-US" dirty="0"/>
              <a:t>太糟</a:t>
            </a:r>
            <a:r>
              <a:rPr lang="zh-CN" altLang="en-US" dirty="0"/>
              <a:t>了</a:t>
            </a:r>
            <a:endParaRPr lang="en-US" altLang="zh-TW" dirty="0"/>
          </a:p>
        </p:txBody>
      </p:sp>
      <p:sp>
        <p:nvSpPr>
          <p:cNvPr id="34" name="摺角紙張 65"/>
          <p:cNvSpPr/>
          <p:nvPr/>
        </p:nvSpPr>
        <p:spPr>
          <a:xfrm>
            <a:off x="9277351" y="1252538"/>
            <a:ext cx="2438400" cy="8890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这部电影</a:t>
            </a:r>
            <a:r>
              <a:rPr lang="zh-TW" altLang="en-US" dirty="0"/>
              <a:t>很棒</a:t>
            </a:r>
          </a:p>
        </p:txBody>
      </p:sp>
      <p:sp>
        <p:nvSpPr>
          <p:cNvPr id="44064" name="文字方塊 66"/>
          <p:cNvSpPr txBox="1">
            <a:spLocks noChangeArrowheads="1"/>
          </p:cNvSpPr>
          <p:nvPr/>
        </p:nvSpPr>
        <p:spPr bwMode="auto">
          <a:xfrm>
            <a:off x="3528485" y="2166938"/>
            <a:ext cx="28659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FF0000"/>
                </a:solidFill>
              </a:rPr>
              <a:t>Positive (</a:t>
            </a:r>
            <a:r>
              <a:rPr lang="zh-TW" altLang="en-US" sz="2000">
                <a:solidFill>
                  <a:srgbClr val="FF0000"/>
                </a:solidFill>
              </a:rPr>
              <a:t>正面</a:t>
            </a:r>
            <a:r>
              <a:rPr lang="en-US" altLang="zh-TW" sz="2000">
                <a:solidFill>
                  <a:srgbClr val="FF0000"/>
                </a:solidFill>
              </a:rPr>
              <a:t>)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44065" name="文字方塊 67"/>
          <p:cNvSpPr txBox="1">
            <a:spLocks noChangeArrowheads="1"/>
          </p:cNvSpPr>
          <p:nvPr/>
        </p:nvSpPr>
        <p:spPr bwMode="auto">
          <a:xfrm>
            <a:off x="6299201" y="2166938"/>
            <a:ext cx="28659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FF"/>
                </a:solidFill>
              </a:rPr>
              <a:t>Negative (</a:t>
            </a:r>
            <a:r>
              <a:rPr lang="zh-CN" altLang="en-US" sz="2000">
                <a:solidFill>
                  <a:srgbClr val="0000FF"/>
                </a:solidFill>
              </a:rPr>
              <a:t>负</a:t>
            </a:r>
            <a:r>
              <a:rPr lang="zh-TW" altLang="en-US" sz="2000">
                <a:solidFill>
                  <a:srgbClr val="0000FF"/>
                </a:solidFill>
              </a:rPr>
              <a:t>面</a:t>
            </a:r>
            <a:r>
              <a:rPr lang="en-US" altLang="zh-TW" sz="2000">
                <a:solidFill>
                  <a:srgbClr val="0000FF"/>
                </a:solidFill>
              </a:rPr>
              <a:t>)</a:t>
            </a:r>
            <a:endParaRPr lang="zh-TW" altLang="en-US" sz="2000">
              <a:solidFill>
                <a:srgbClr val="0000FF"/>
              </a:solidFill>
            </a:endParaRPr>
          </a:p>
        </p:txBody>
      </p:sp>
      <p:sp>
        <p:nvSpPr>
          <p:cNvPr id="44066" name="文字方塊 68"/>
          <p:cNvSpPr txBox="1">
            <a:spLocks noChangeArrowheads="1"/>
          </p:cNvSpPr>
          <p:nvPr/>
        </p:nvSpPr>
        <p:spPr bwMode="auto">
          <a:xfrm>
            <a:off x="9277351" y="2170113"/>
            <a:ext cx="28659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FF0000"/>
                </a:solidFill>
              </a:rPr>
              <a:t>Positive (</a:t>
            </a:r>
            <a:r>
              <a:rPr lang="zh-TW" altLang="en-US" sz="2000">
                <a:solidFill>
                  <a:srgbClr val="FF0000"/>
                </a:solidFill>
              </a:rPr>
              <a:t>正面</a:t>
            </a:r>
            <a:r>
              <a:rPr lang="en-US" altLang="zh-TW" sz="2000">
                <a:solidFill>
                  <a:srgbClr val="FF0000"/>
                </a:solidFill>
              </a:rPr>
              <a:t>)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44067" name="文字方塊 69"/>
          <p:cNvSpPr txBox="1">
            <a:spLocks noChangeArrowheads="1"/>
          </p:cNvSpPr>
          <p:nvPr/>
        </p:nvSpPr>
        <p:spPr bwMode="auto">
          <a:xfrm>
            <a:off x="5198534" y="5486400"/>
            <a:ext cx="146896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r>
              <a:rPr lang="en-US" altLang="zh-TW" sz="2800"/>
              <a:t>…</a:t>
            </a:r>
            <a:endParaRPr lang="zh-TW" altLang="en-US" sz="2800"/>
          </a:p>
        </p:txBody>
      </p:sp>
      <p:grpSp>
        <p:nvGrpSpPr>
          <p:cNvPr id="44068" name="组合 6"/>
          <p:cNvGrpSpPr>
            <a:grpSpLocks/>
          </p:cNvGrpSpPr>
          <p:nvPr/>
        </p:nvGrpSpPr>
        <p:grpSpPr bwMode="auto">
          <a:xfrm rot="5400000">
            <a:off x="5863431" y="1965061"/>
            <a:ext cx="465138" cy="2015067"/>
            <a:chOff x="8549167" y="2300693"/>
            <a:chExt cx="465153" cy="1511096"/>
          </a:xfrm>
        </p:grpSpPr>
        <p:sp>
          <p:nvSpPr>
            <p:cNvPr id="40" name="矩形 7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549167" y="2300693"/>
              <a:ext cx="465153" cy="1511096"/>
            </a:xfrm>
            <a:prstGeom prst="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41" name="橢圓 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580918" y="2441961"/>
              <a:ext cx="382600" cy="3825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42" name="橢圓 5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580918" y="3345127"/>
              <a:ext cx="382600" cy="38094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43" name="橢圓 5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580918" y="2883226"/>
              <a:ext cx="382600" cy="38094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cxnSp>
        <p:nvCxnSpPr>
          <p:cNvPr id="44" name="直線單箭頭接點 33">
            <a:extLst>
              <a:ext uri="{FF2B5EF4-FFF2-40B4-BE49-F238E27FC236}"/>
            </a:extLst>
          </p:cNvPr>
          <p:cNvCxnSpPr>
            <a:cxnSpLocks/>
            <a:stCxn id="6" idx="0"/>
            <a:endCxn id="40" idx="3"/>
          </p:cNvCxnSpPr>
          <p:nvPr/>
        </p:nvCxnSpPr>
        <p:spPr>
          <a:xfrm flipV="1">
            <a:off x="1981200" y="3205163"/>
            <a:ext cx="4114800" cy="115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單箭頭接點 33">
            <a:extLst>
              <a:ext uri="{FF2B5EF4-FFF2-40B4-BE49-F238E27FC236}"/>
            </a:extLst>
          </p:cNvPr>
          <p:cNvCxnSpPr>
            <a:cxnSpLocks/>
            <a:stCxn id="7" idx="0"/>
            <a:endCxn id="40" idx="3"/>
          </p:cNvCxnSpPr>
          <p:nvPr/>
        </p:nvCxnSpPr>
        <p:spPr>
          <a:xfrm flipV="1">
            <a:off x="3261784" y="3205163"/>
            <a:ext cx="2834216" cy="115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線單箭頭接點 33">
            <a:extLst>
              <a:ext uri="{FF2B5EF4-FFF2-40B4-BE49-F238E27FC236}"/>
            </a:extLst>
          </p:cNvPr>
          <p:cNvCxnSpPr>
            <a:cxnSpLocks/>
            <a:stCxn id="24" idx="0"/>
            <a:endCxn id="40" idx="3"/>
          </p:cNvCxnSpPr>
          <p:nvPr/>
        </p:nvCxnSpPr>
        <p:spPr>
          <a:xfrm flipV="1">
            <a:off x="4574117" y="3205163"/>
            <a:ext cx="1521883" cy="1162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單箭頭接點 33">
            <a:extLst>
              <a:ext uri="{FF2B5EF4-FFF2-40B4-BE49-F238E27FC236}"/>
            </a:extLst>
          </p:cNvPr>
          <p:cNvCxnSpPr>
            <a:cxnSpLocks/>
            <a:endCxn id="43" idx="6"/>
          </p:cNvCxnSpPr>
          <p:nvPr/>
        </p:nvCxnSpPr>
        <p:spPr>
          <a:xfrm flipH="1" flipV="1">
            <a:off x="6085418" y="3163888"/>
            <a:ext cx="1441449" cy="1200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線單箭頭接點 33">
            <a:extLst>
              <a:ext uri="{FF2B5EF4-FFF2-40B4-BE49-F238E27FC236}"/>
            </a:extLst>
          </p:cNvPr>
          <p:cNvCxnSpPr>
            <a:cxnSpLocks/>
            <a:stCxn id="9" idx="0"/>
            <a:endCxn id="40" idx="3"/>
          </p:cNvCxnSpPr>
          <p:nvPr/>
        </p:nvCxnSpPr>
        <p:spPr>
          <a:xfrm flipH="1" flipV="1">
            <a:off x="6096000" y="3205163"/>
            <a:ext cx="2531533" cy="1162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4075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文本分类</a:t>
            </a:r>
            <a:endParaRPr lang="en-US" altLang="zh-CN" sz="3600"/>
          </a:p>
        </p:txBody>
      </p:sp>
      <p:sp>
        <p:nvSpPr>
          <p:cNvPr id="44076" name="TextBox 1"/>
          <p:cNvSpPr txBox="1">
            <a:spLocks noChangeArrowheads="1"/>
          </p:cNvSpPr>
          <p:nvPr/>
        </p:nvSpPr>
        <p:spPr bwMode="auto">
          <a:xfrm>
            <a:off x="10769600" y="4648201"/>
            <a:ext cx="142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hidden</a:t>
            </a:r>
            <a:r>
              <a:rPr lang="zh-CN" altLang="en-US" sz="1800"/>
              <a:t> </a:t>
            </a:r>
            <a:r>
              <a:rPr lang="en-US" altLang="zh-CN" sz="1800"/>
              <a:t>state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004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505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双向</a:t>
            </a:r>
            <a:r>
              <a:rPr lang="en-US" altLang="zh-CN" sz="3600"/>
              <a:t>RNN</a:t>
            </a:r>
          </a:p>
        </p:txBody>
      </p:sp>
      <p:sp>
        <p:nvSpPr>
          <p:cNvPr id="4505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2EB9E70-5DE0-3F45-897C-E0AD0AC3E221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45060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1" y="1981200"/>
            <a:ext cx="10581217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8612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08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堆叠循环神经网络</a:t>
            </a:r>
            <a:endParaRPr lang="en-US" altLang="zh-CN" sz="3600"/>
          </a:p>
        </p:txBody>
      </p:sp>
      <p:sp>
        <p:nvSpPr>
          <p:cNvPr id="4608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1600008-A74C-8E4C-BD9E-8B20A38D6E6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4608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828800"/>
            <a:ext cx="10941051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3136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710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堆叠循环神经网络</a:t>
            </a:r>
            <a:endParaRPr lang="en-US" altLang="zh-CN" sz="3600"/>
          </a:p>
        </p:txBody>
      </p:sp>
      <p:sp>
        <p:nvSpPr>
          <p:cNvPr id="4710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B63774D-5AAA-5749-A12B-A03A3E7AED8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1358900"/>
            <a:ext cx="1039706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71425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TextText…"/>
          <p:cNvSpPr txBox="1">
            <a:spLocks noChangeArrowheads="1"/>
          </p:cNvSpPr>
          <p:nvPr/>
        </p:nvSpPr>
        <p:spPr bwMode="auto">
          <a:xfrm>
            <a:off x="1335618" y="1865313"/>
            <a:ext cx="9848849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Yoon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Kim,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Convolutional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Neural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Networks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for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Sentence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Classification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,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2014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889"/>
            <a:ext cx="121920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813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CNN</a:t>
            </a:r>
            <a:r>
              <a:rPr lang="zh-CN" altLang="en-US" sz="3600"/>
              <a:t>用作文本分类</a:t>
            </a:r>
            <a:endParaRPr lang="en-US" altLang="zh-CN" sz="3600"/>
          </a:p>
        </p:txBody>
      </p:sp>
      <p:sp>
        <p:nvSpPr>
          <p:cNvPr id="48133" name="页脚占位符 2"/>
          <p:cNvSpPr txBox="1">
            <a:spLocks noChangeArrowheads="1"/>
          </p:cNvSpPr>
          <p:nvPr/>
        </p:nvSpPr>
        <p:spPr bwMode="auto">
          <a:xfrm>
            <a:off x="4165600" y="6248400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fld id="{74BB1949-60B8-3147-B7D4-B678EB8F9BF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algn="ctr" eaLnBrk="1" hangingPunct="1"/>
              <a:t>39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42863651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325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</a:t>
            </a:r>
          </a:p>
        </p:txBody>
      </p:sp>
      <p:sp>
        <p:nvSpPr>
          <p:cNvPr id="53251" name="Shape 208"/>
          <p:cNvSpPr>
            <a:spLocks noChangeArrowheads="1"/>
          </p:cNvSpPr>
          <p:nvPr/>
        </p:nvSpPr>
        <p:spPr bwMode="auto">
          <a:xfrm>
            <a:off x="675218" y="3549651"/>
            <a:ext cx="1151678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七月在线一是学好所校</a:t>
            </a:r>
            <a:r>
              <a:rPr lang="en-US" altLang="zh-CN" sz="2000"/>
              <a:t>)</a:t>
            </a:r>
          </a:p>
        </p:txBody>
      </p:sp>
      <p:sp>
        <p:nvSpPr>
          <p:cNvPr id="53252" name="Shape 209"/>
          <p:cNvSpPr>
            <a:spLocks noChangeArrowheads="1"/>
          </p:cNvSpPr>
          <p:nvPr/>
        </p:nvSpPr>
        <p:spPr bwMode="auto">
          <a:xfrm>
            <a:off x="431801" y="1249473"/>
            <a:ext cx="490678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一句话</a:t>
            </a:r>
            <a:r>
              <a:rPr lang="en-US" altLang="zh-CN" sz="2800">
                <a:solidFill>
                  <a:srgbClr val="0433FF"/>
                </a:solidFill>
              </a:rPr>
              <a:t> (</a:t>
            </a:r>
            <a:r>
              <a:rPr lang="zh-CN" altLang="en-US" sz="2800">
                <a:solidFill>
                  <a:srgbClr val="0433FF"/>
                </a:solidFill>
              </a:rPr>
              <a:t>词组合</a:t>
            </a:r>
            <a:r>
              <a:rPr lang="en-US" altLang="zh-CN" sz="2800">
                <a:solidFill>
                  <a:srgbClr val="0433FF"/>
                </a:solidFill>
              </a:rPr>
              <a:t>) </a:t>
            </a:r>
            <a:r>
              <a:rPr lang="zh-CN" altLang="en-US" sz="2800">
                <a:solidFill>
                  <a:srgbClr val="0433FF"/>
                </a:solidFill>
              </a:rPr>
              <a:t>出现的概率</a:t>
            </a:r>
          </a:p>
        </p:txBody>
      </p:sp>
      <p:sp>
        <p:nvSpPr>
          <p:cNvPr id="53253" name="Shape 210"/>
          <p:cNvSpPr>
            <a:spLocks noChangeArrowheads="1"/>
          </p:cNvSpPr>
          <p:nvPr/>
        </p:nvSpPr>
        <p:spPr bwMode="auto">
          <a:xfrm>
            <a:off x="412751" y="2852670"/>
            <a:ext cx="161101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词序很重要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4" name="Shape 212"/>
          <p:cNvSpPr>
            <a:spLocks noChangeArrowheads="1"/>
          </p:cNvSpPr>
          <p:nvPr/>
        </p:nvSpPr>
        <p:spPr bwMode="auto">
          <a:xfrm>
            <a:off x="491067" y="4427470"/>
            <a:ext cx="191879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选词也很重要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5" name="Shape 213"/>
          <p:cNvSpPr>
            <a:spLocks noChangeArrowheads="1"/>
          </p:cNvSpPr>
          <p:nvPr/>
        </p:nvSpPr>
        <p:spPr bwMode="auto">
          <a:xfrm>
            <a:off x="711200" y="5105401"/>
            <a:ext cx="1104053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七月在线是一所好教室</a:t>
            </a:r>
            <a:r>
              <a:rPr lang="en-US" altLang="zh-CN" sz="2000"/>
              <a:t>)</a:t>
            </a:r>
          </a:p>
        </p:txBody>
      </p:sp>
      <p:sp>
        <p:nvSpPr>
          <p:cNvPr id="5325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9A82C7C-0F56-CB40-8950-C5B4DE2E0B5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32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905000"/>
            <a:ext cx="605054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31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TextText…"/>
          <p:cNvSpPr txBox="1">
            <a:spLocks noChangeArrowheads="1"/>
          </p:cNvSpPr>
          <p:nvPr/>
        </p:nvSpPr>
        <p:spPr bwMode="auto">
          <a:xfrm>
            <a:off x="1335618" y="2058988"/>
            <a:ext cx="984884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首先把每个单词都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embed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成一个向量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4915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2105945"/>
            <a:ext cx="139276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1" y="3289634"/>
            <a:ext cx="4296164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TextText…"/>
          <p:cNvSpPr txBox="1">
            <a:spLocks noChangeArrowheads="1"/>
          </p:cNvSpPr>
          <p:nvPr/>
        </p:nvSpPr>
        <p:spPr bwMode="auto">
          <a:xfrm>
            <a:off x="1380067" y="2719388"/>
            <a:ext cx="98467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一句话中的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个词向量会被结合到一起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9157" name="TextTextText…"/>
          <p:cNvSpPr txBox="1">
            <a:spLocks noChangeArrowheads="1"/>
          </p:cNvSpPr>
          <p:nvPr/>
        </p:nvSpPr>
        <p:spPr bwMode="auto">
          <a:xfrm>
            <a:off x="1365251" y="3986214"/>
            <a:ext cx="984673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4915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1" y="4345156"/>
            <a:ext cx="222673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9160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Embedding</a:t>
            </a:r>
            <a:r>
              <a:rPr lang="zh-CN" altLang="en-US" sz="3600"/>
              <a:t>层</a:t>
            </a:r>
            <a:endParaRPr lang="en-US" altLang="zh-CN" sz="3600"/>
          </a:p>
        </p:txBody>
      </p:sp>
      <p:sp>
        <p:nvSpPr>
          <p:cNvPr id="49161" name="页脚占位符 2"/>
          <p:cNvSpPr txBox="1">
            <a:spLocks noChangeArrowheads="1"/>
          </p:cNvSpPr>
          <p:nvPr/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fld id="{298BB383-8860-E346-91ED-6A1B95C4EEB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algn="ctr" eaLnBrk="1" hangingPunct="1"/>
              <a:t>40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8997677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TextText…"/>
          <p:cNvSpPr txBox="1">
            <a:spLocks noChangeArrowheads="1"/>
          </p:cNvSpPr>
          <p:nvPr/>
        </p:nvSpPr>
        <p:spPr bwMode="auto">
          <a:xfrm>
            <a:off x="1335618" y="1911351"/>
            <a:ext cx="98488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卷积层的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filter</a:t>
            </a: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981200"/>
            <a:ext cx="177376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TextText…"/>
          <p:cNvSpPr txBox="1">
            <a:spLocks noChangeArrowheads="1"/>
          </p:cNvSpPr>
          <p:nvPr/>
        </p:nvSpPr>
        <p:spPr bwMode="auto">
          <a:xfrm>
            <a:off x="1240367" y="2689225"/>
            <a:ext cx="98488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这个卷积层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filter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会被用作转化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h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个单词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2" y="3352801"/>
            <a:ext cx="4748658" cy="56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3581400"/>
            <a:ext cx="91634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TextText…"/>
          <p:cNvSpPr txBox="1">
            <a:spLocks noChangeArrowheads="1"/>
          </p:cNvSpPr>
          <p:nvPr/>
        </p:nvSpPr>
        <p:spPr bwMode="auto">
          <a:xfrm>
            <a:off x="1246718" y="4479926"/>
            <a:ext cx="984673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每一个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h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单词的窗口都会被这个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filter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转化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5018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340349"/>
            <a:ext cx="9830713" cy="35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176"/>
          <p:cNvSpPr>
            <a:spLocks noChangeArrowheads="1"/>
          </p:cNvSpPr>
          <p:nvPr/>
        </p:nvSpPr>
        <p:spPr bwMode="auto">
          <a:xfrm>
            <a:off x="372534" y="158751"/>
            <a:ext cx="270933" cy="61436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185" name="Shape 177"/>
          <p:cNvSpPr>
            <a:spLocks noChangeArrowheads="1"/>
          </p:cNvSpPr>
          <p:nvPr/>
        </p:nvSpPr>
        <p:spPr bwMode="auto">
          <a:xfrm>
            <a:off x="770467" y="152401"/>
            <a:ext cx="10306051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卷积层</a:t>
            </a:r>
            <a:endParaRPr lang="en-US" altLang="zh-CN" sz="3600"/>
          </a:p>
        </p:txBody>
      </p:sp>
      <p:sp>
        <p:nvSpPr>
          <p:cNvPr id="50186" name="页脚占位符 2"/>
          <p:cNvSpPr txBox="1">
            <a:spLocks noChangeArrowheads="1"/>
          </p:cNvSpPr>
          <p:nvPr/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fld id="{DCC076C1-5490-9446-A8F9-5C5F3CAAAC3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algn="ctr" eaLnBrk="1" hangingPunct="1"/>
              <a:t>41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903750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TextText…"/>
          <p:cNvSpPr txBox="1">
            <a:spLocks noChangeArrowheads="1"/>
          </p:cNvSpPr>
          <p:nvPr/>
        </p:nvSpPr>
        <p:spPr bwMode="auto">
          <a:xfrm>
            <a:off x="1335618" y="1911351"/>
            <a:ext cx="98488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max-over-time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pooling</a:t>
            </a:r>
          </a:p>
        </p:txBody>
      </p:sp>
      <p:pic>
        <p:nvPicPr>
          <p:cNvPr id="512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0" y="2009775"/>
            <a:ext cx="1999357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TextText…"/>
          <p:cNvSpPr txBox="1">
            <a:spLocks noChangeArrowheads="1"/>
          </p:cNvSpPr>
          <p:nvPr/>
        </p:nvSpPr>
        <p:spPr bwMode="auto">
          <a:xfrm>
            <a:off x="1320800" y="2678113"/>
            <a:ext cx="9846733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每一个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Convolutional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filter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转化过的向量都会被这个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max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over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time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pooling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做一次汇总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eaLnBrk="1" hangingPunct="1"/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如果有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个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filter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, 我们会得到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5120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75" y="3872831"/>
            <a:ext cx="262555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120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Pooling</a:t>
            </a:r>
            <a:r>
              <a:rPr lang="zh-CN" altLang="en-US" sz="3600"/>
              <a:t>层</a:t>
            </a:r>
            <a:endParaRPr lang="en-US" altLang="zh-CN" sz="3600"/>
          </a:p>
        </p:txBody>
      </p:sp>
      <p:sp>
        <p:nvSpPr>
          <p:cNvPr id="51207" name="页脚占位符 2"/>
          <p:cNvSpPr txBox="1">
            <a:spLocks noChangeArrowheads="1"/>
          </p:cNvSpPr>
          <p:nvPr/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fld id="{DBED028C-EA37-434A-B44D-03E3A1DF36C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algn="ctr" eaLnBrk="1" hangingPunct="1"/>
              <a:t>42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709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TextText…"/>
          <p:cNvSpPr txBox="1">
            <a:spLocks noChangeArrowheads="1"/>
          </p:cNvSpPr>
          <p:nvPr/>
        </p:nvSpPr>
        <p:spPr bwMode="auto">
          <a:xfrm>
            <a:off x="1335618" y="1911351"/>
            <a:ext cx="98488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原来的线性层是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6" name="TextTextText…"/>
          <p:cNvSpPr txBox="1">
            <a:spLocks noChangeArrowheads="1"/>
          </p:cNvSpPr>
          <p:nvPr/>
        </p:nvSpPr>
        <p:spPr bwMode="auto">
          <a:xfrm>
            <a:off x="1261534" y="2643188"/>
            <a:ext cx="984673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加上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Dropout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之后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35" y="1901826"/>
            <a:ext cx="230449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08264"/>
            <a:ext cx="3280611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TextText…"/>
          <p:cNvSpPr txBox="1">
            <a:spLocks noChangeArrowheads="1"/>
          </p:cNvSpPr>
          <p:nvPr/>
        </p:nvSpPr>
        <p:spPr bwMode="auto">
          <a:xfrm>
            <a:off x="1219200" y="3429000"/>
            <a:ext cx="984673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是一个随机变量，有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的概率是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1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，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1-p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的概率是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0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。在使用模型做预测的时候，所有的权重都会被乘以</a:t>
            </a:r>
            <a:r>
              <a:rPr lang="en-US" altLang="zh-CN" sz="25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</a:t>
            </a:r>
            <a:r>
              <a:rPr lang="zh-CN" altLang="en-US" sz="25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。</a:t>
            </a:r>
            <a:endParaRPr lang="en-US" altLang="zh-CN" sz="25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5223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86" y="2743201"/>
            <a:ext cx="1247690" cy="2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4343401"/>
            <a:ext cx="1737895" cy="47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2233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Regularization</a:t>
            </a:r>
          </a:p>
        </p:txBody>
      </p:sp>
      <p:sp>
        <p:nvSpPr>
          <p:cNvPr id="52234" name="页脚占位符 2"/>
          <p:cNvSpPr txBox="1">
            <a:spLocks noChangeArrowheads="1"/>
          </p:cNvSpPr>
          <p:nvPr/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algn="ctr" eaLnBrk="1" hangingPunct="1"/>
            <a:fld id="{E7E7820A-966E-1040-BDAE-3C75A6A37B0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algn="ctr" eaLnBrk="1" hangingPunct="1"/>
              <a:t>43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70222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9" y="1155785"/>
            <a:ext cx="11229474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3251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CNN</a:t>
            </a:r>
            <a:r>
              <a:rPr lang="zh-CN" altLang="en-US" sz="3600"/>
              <a:t>实验结果</a:t>
            </a: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2717925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4274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链式法则</a:t>
            </a:r>
          </a:p>
        </p:txBody>
      </p:sp>
      <p:sp>
        <p:nvSpPr>
          <p:cNvPr id="542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84641F1-015F-FD4C-90C1-F74CB02579D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42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438400"/>
            <a:ext cx="1007444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00"/>
            <a:ext cx="412549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Shape 209"/>
          <p:cNvSpPr>
            <a:spLocks noChangeArrowheads="1"/>
          </p:cNvSpPr>
          <p:nvPr/>
        </p:nvSpPr>
        <p:spPr bwMode="auto">
          <a:xfrm>
            <a:off x="431801" y="3140184"/>
            <a:ext cx="338073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应用到语言模型中</a:t>
            </a:r>
          </a:p>
        </p:txBody>
      </p:sp>
      <p:pic>
        <p:nvPicPr>
          <p:cNvPr id="5427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795714"/>
            <a:ext cx="6144126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89" y="4648200"/>
            <a:ext cx="884454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682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5298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Markov</a:t>
            </a:r>
            <a:r>
              <a:rPr lang="zh-CN" altLang="en-US" sz="3600"/>
              <a:t>假设</a:t>
            </a:r>
          </a:p>
        </p:txBody>
      </p:sp>
      <p:sp>
        <p:nvSpPr>
          <p:cNvPr id="552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9AA5C68-5D59-BB45-A236-603C9F2FE42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55300" name="Shape 209"/>
          <p:cNvSpPr>
            <a:spLocks noChangeArrowheads="1"/>
          </p:cNvSpPr>
          <p:nvPr/>
        </p:nvSpPr>
        <p:spPr bwMode="auto">
          <a:xfrm>
            <a:off x="406400" y="1524109"/>
            <a:ext cx="667650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每个单词只跟它之前</a:t>
            </a:r>
            <a:r>
              <a:rPr lang="en-US" altLang="zh-CN" sz="2800">
                <a:solidFill>
                  <a:srgbClr val="0433FF"/>
                </a:solidFill>
              </a:rPr>
              <a:t>n</a:t>
            </a:r>
            <a:r>
              <a:rPr lang="zh-CN" altLang="en-US" sz="2800">
                <a:solidFill>
                  <a:srgbClr val="0433FF"/>
                </a:solidFill>
              </a:rPr>
              <a:t>个单词有关 </a:t>
            </a:r>
            <a:r>
              <a:rPr lang="en-US" altLang="zh-CN" sz="2800">
                <a:solidFill>
                  <a:srgbClr val="0433FF"/>
                </a:solidFill>
              </a:rPr>
              <a:t>(n=1)</a:t>
            </a:r>
            <a:endParaRPr lang="zh-CN" altLang="en-US" sz="2800">
              <a:solidFill>
                <a:srgbClr val="0433FF"/>
              </a:solidFill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2133600"/>
            <a:ext cx="1022260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505200"/>
            <a:ext cx="10061074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Shape 209"/>
          <p:cNvSpPr>
            <a:spLocks noChangeArrowheads="1"/>
          </p:cNvSpPr>
          <p:nvPr/>
        </p:nvSpPr>
        <p:spPr bwMode="auto">
          <a:xfrm>
            <a:off x="609600" y="2895709"/>
            <a:ext cx="1944439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或者 </a:t>
            </a:r>
            <a:r>
              <a:rPr lang="en-US" altLang="zh-CN" sz="2800">
                <a:solidFill>
                  <a:srgbClr val="0433FF"/>
                </a:solidFill>
              </a:rPr>
              <a:t>n=2</a:t>
            </a:r>
            <a:endParaRPr lang="zh-CN" altLang="en-US" sz="2800">
              <a:solidFill>
                <a:srgbClr val="04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39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837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语言模型的评价</a:t>
            </a:r>
          </a:p>
        </p:txBody>
      </p:sp>
      <p:sp>
        <p:nvSpPr>
          <p:cNvPr id="58371" name="Shape 209"/>
          <p:cNvSpPr>
            <a:spLocks noChangeArrowheads="1"/>
          </p:cNvSpPr>
          <p:nvPr/>
        </p:nvSpPr>
        <p:spPr bwMode="auto">
          <a:xfrm>
            <a:off x="431800" y="1249473"/>
            <a:ext cx="209832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Perplexity</a:t>
            </a:r>
            <a:endParaRPr lang="zh-CN" altLang="en-US" sz="2800">
              <a:solidFill>
                <a:srgbClr val="0433FF"/>
              </a:solidFill>
            </a:endParaRPr>
          </a:p>
        </p:txBody>
      </p:sp>
      <p:sp>
        <p:nvSpPr>
          <p:cNvPr id="5837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32AA26D-9CDD-3541-97E4-15B51AC0409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83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1524000"/>
            <a:ext cx="536786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612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394" name="Shape 300"/>
          <p:cNvSpPr>
            <a:spLocks noChangeArrowheads="1"/>
          </p:cNvSpPr>
          <p:nvPr/>
        </p:nvSpPr>
        <p:spPr bwMode="auto">
          <a:xfrm>
            <a:off x="770467" y="258763"/>
            <a:ext cx="10306051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400"/>
              <a:t>基于神经网络的语言模型</a:t>
            </a:r>
            <a:r>
              <a:rPr lang="en-US" altLang="zh-CN" sz="2400"/>
              <a:t>(Neural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Model)</a:t>
            </a:r>
          </a:p>
        </p:txBody>
      </p:sp>
      <p:sp>
        <p:nvSpPr>
          <p:cNvPr id="59395" name="Shape 308"/>
          <p:cNvSpPr>
            <a:spLocks noChangeArrowheads="1"/>
          </p:cNvSpPr>
          <p:nvPr/>
        </p:nvSpPr>
        <p:spPr bwMode="auto">
          <a:xfrm>
            <a:off x="3657601" y="3200332"/>
            <a:ext cx="334962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 dirty="0">
                <a:solidFill>
                  <a:srgbClr val="0433FF"/>
                </a:solidFill>
              </a:rPr>
              <a:t>用神经网络来实现概率</a:t>
            </a:r>
            <a:r>
              <a:rPr lang="en-US" altLang="zh-CN" sz="2400" dirty="0">
                <a:solidFill>
                  <a:srgbClr val="0433FF"/>
                </a:solidFill>
              </a:rPr>
              <a:t>P</a:t>
            </a:r>
          </a:p>
        </p:txBody>
      </p:sp>
      <p:sp>
        <p:nvSpPr>
          <p:cNvPr id="5939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293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23442E4-DB15-864C-8CF5-FC08423FDA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939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9" y="1871580"/>
            <a:ext cx="11031506" cy="9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9369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418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0419" name="Shape 209"/>
          <p:cNvSpPr>
            <a:spLocks noChangeArrowheads="1"/>
          </p:cNvSpPr>
          <p:nvPr/>
        </p:nvSpPr>
        <p:spPr bwMode="auto">
          <a:xfrm>
            <a:off x="406401" y="1447572"/>
            <a:ext cx="7343353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每一步的参数</a:t>
            </a:r>
            <a:r>
              <a:rPr lang="en-US" altLang="zh-CN" sz="2800">
                <a:solidFill>
                  <a:srgbClr val="0433FF"/>
                </a:solidFill>
              </a:rPr>
              <a:t>W</a:t>
            </a:r>
            <a:r>
              <a:rPr lang="zh-CN" altLang="en-US" sz="2800">
                <a:solidFill>
                  <a:srgbClr val="0433FF"/>
                </a:solidFill>
              </a:rPr>
              <a:t>是固定的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当前隐状态包含了所有前面出现的单词信息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042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5DAF652-53BF-764F-8D0F-5306433EEF1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04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74" y="2743200"/>
            <a:ext cx="7007726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76318" y="1098707"/>
            <a:ext cx="279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text: 1-&gt;n</a:t>
            </a:r>
          </a:p>
          <a:p>
            <a:r>
              <a:rPr lang="en-US" dirty="0" smtClean="0"/>
              <a:t>target: 2-&gt;n+1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49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2883</TotalTime>
  <Words>730</Words>
  <Application>Microsoft Macintosh PowerPoint</Application>
  <PresentationFormat>Custom</PresentationFormat>
  <Paragraphs>198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主题5</vt:lpstr>
      <vt:lpstr>语言模型和文本分类</vt:lpstr>
      <vt:lpstr>PowerPoint Presentation</vt:lpstr>
      <vt:lpstr>语言模型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文本分类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139</cp:revision>
  <cp:lastPrinted>2017-09-04T16:00:00Z</cp:lastPrinted>
  <dcterms:created xsi:type="dcterms:W3CDTF">2017-09-04T16:00:00Z</dcterms:created>
  <dcterms:modified xsi:type="dcterms:W3CDTF">2019-03-30T13:48:19Z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